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5" r:id="rId22"/>
    <p:sldId id="371" r:id="rId23"/>
    <p:sldId id="367" r:id="rId24"/>
    <p:sldId id="364" r:id="rId25"/>
    <p:sldId id="339" r:id="rId26"/>
    <p:sldId id="372" r:id="rId27"/>
    <p:sldId id="358" r:id="rId28"/>
    <p:sldId id="373" r:id="rId29"/>
    <p:sldId id="355" r:id="rId30"/>
    <p:sldId id="37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379" r:id="rId55"/>
    <p:sldId id="350" r:id="rId56"/>
    <p:sldId id="380" r:id="rId57"/>
    <p:sldId id="381" r:id="rId58"/>
    <p:sldId id="382" r:id="rId59"/>
    <p:sldId id="383" r:id="rId60"/>
    <p:sldId id="384" r:id="rId61"/>
    <p:sldId id="378" r:id="rId62"/>
    <p:sldId id="385" r:id="rId63"/>
    <p:sldId id="351" r:id="rId64"/>
    <p:sldId id="386" r:id="rId65"/>
    <p:sldId id="387" r:id="rId66"/>
    <p:sldId id="389" r:id="rId67"/>
    <p:sldId id="352" r:id="rId68"/>
    <p:sldId id="395" r:id="rId69"/>
    <p:sldId id="396" r:id="rId70"/>
    <p:sldId id="391" r:id="rId71"/>
    <p:sldId id="390" r:id="rId72"/>
    <p:sldId id="392" r:id="rId73"/>
    <p:sldId id="393" r:id="rId74"/>
    <p:sldId id="394" r:id="rId75"/>
    <p:sldId id="354" r:id="rId76"/>
    <p:sldId id="361" r:id="rId77"/>
    <p:sldId id="375" r:id="rId78"/>
    <p:sldId id="376" r:id="rId79"/>
    <p:sldId id="377" r:id="rId80"/>
    <p:sldId id="397" r:id="rId81"/>
    <p:sldId id="405"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Distribution Substation Devices" id="{19277984-B46C-4FA6-A4F2-54C2AD7F5F9A}">
          <p14:sldIdLst>
            <p14:sldId id="335"/>
            <p14:sldId id="371"/>
            <p14:sldId id="367"/>
            <p14:sldId id="364"/>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379"/>
            <p14:sldId id="350"/>
            <p14:sldId id="380"/>
            <p14:sldId id="381"/>
            <p14:sldId id="382"/>
            <p14:sldId id="383"/>
            <p14:sldId id="384"/>
            <p14:sldId id="378"/>
            <p14:sldId id="385"/>
            <p14:sldId id="351"/>
            <p14:sldId id="386"/>
            <p14:sldId id="387"/>
            <p14:sldId id="389"/>
            <p14:sldId id="352"/>
            <p14:sldId id="395"/>
            <p14:sldId id="396"/>
            <p14:sldId id="391"/>
            <p14:sldId id="390"/>
            <p14:sldId id="392"/>
            <p14:sldId id="393"/>
            <p14:sldId id="394"/>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3" autoAdjust="0"/>
    <p:restoredTop sz="94660" autoAdjust="0"/>
  </p:normalViewPr>
  <p:slideViewPr>
    <p:cSldViewPr>
      <p:cViewPr>
        <p:scale>
          <a:sx n="75" d="100"/>
          <a:sy n="75" d="100"/>
        </p:scale>
        <p:origin x="-1704" y="-1296"/>
      </p:cViewPr>
      <p:guideLst>
        <p:guide orient="horz" pos="2160"/>
        <p:guide pos="2880"/>
      </p:guideLst>
    </p:cSldViewPr>
  </p:slideViewPr>
  <p:outlineViewPr>
    <p:cViewPr>
      <p:scale>
        <a:sx n="33" d="100"/>
        <a:sy n="33" d="100"/>
      </p:scale>
      <p:origin x="0" y="18667"/>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9C1E7-FBB8-4C72-86B9-AAF39807A64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E309336A-C953-44BF-9B51-8F2CB0B12ED2}">
      <dgm:prSet phldrT="[Text]"/>
      <dgm:spPr/>
      <dgm:t>
        <a:bodyPr/>
        <a:lstStyle/>
        <a:p>
          <a:pPr algn="ctr"/>
          <a:r>
            <a:rPr lang="en-US" dirty="0" smtClean="0"/>
            <a:t>International Standards- ISO, IEC</a:t>
          </a:r>
          <a:endParaRPr lang="en-US" dirty="0"/>
        </a:p>
      </dgm:t>
    </dgm:pt>
    <dgm:pt modelId="{A74F7B0D-078B-4159-A540-6D636D446EA9}" type="parTrans" cxnId="{994CC756-A883-4B18-86A4-F97521FAA4F2}">
      <dgm:prSet/>
      <dgm:spPr/>
      <dgm:t>
        <a:bodyPr/>
        <a:lstStyle/>
        <a:p>
          <a:pPr algn="ctr"/>
          <a:endParaRPr lang="en-US"/>
        </a:p>
      </dgm:t>
    </dgm:pt>
    <dgm:pt modelId="{9C0FC11C-DEE1-4CA4-87F8-9ED75EA3181C}" type="sibTrans" cxnId="{994CC756-A883-4B18-86A4-F97521FAA4F2}">
      <dgm:prSet/>
      <dgm:spPr/>
      <dgm:t>
        <a:bodyPr/>
        <a:lstStyle/>
        <a:p>
          <a:pPr algn="ctr"/>
          <a:endParaRPr lang="en-US"/>
        </a:p>
      </dgm:t>
    </dgm:pt>
    <dgm:pt modelId="{B9410AE2-1D16-4735-B231-2034352C800C}">
      <dgm:prSet phldrT="[Text]"/>
      <dgm:spPr/>
      <dgm:t>
        <a:bodyPr/>
        <a:lstStyle/>
        <a:p>
          <a:pPr algn="ctr"/>
          <a:r>
            <a:rPr lang="en-US" dirty="0" smtClean="0"/>
            <a:t>National Standards– ANSI, NIST, IEEE</a:t>
          </a:r>
          <a:endParaRPr lang="en-US" dirty="0"/>
        </a:p>
      </dgm:t>
    </dgm:pt>
    <dgm:pt modelId="{1447DB8E-A7FE-4403-8E0B-3236955BCA42}" type="parTrans" cxnId="{661C0BA6-5A31-4EA9-A266-65A9867BFD74}">
      <dgm:prSet/>
      <dgm:spPr/>
      <dgm:t>
        <a:bodyPr/>
        <a:lstStyle/>
        <a:p>
          <a:pPr algn="ctr"/>
          <a:endParaRPr lang="en-US"/>
        </a:p>
      </dgm:t>
    </dgm:pt>
    <dgm:pt modelId="{12D93105-6F55-4E72-A5E6-24B8FAD1B628}" type="sibTrans" cxnId="{661C0BA6-5A31-4EA9-A266-65A9867BFD74}">
      <dgm:prSet/>
      <dgm:spPr/>
      <dgm:t>
        <a:bodyPr/>
        <a:lstStyle/>
        <a:p>
          <a:pPr algn="ctr"/>
          <a:endParaRPr lang="en-US"/>
        </a:p>
      </dgm:t>
    </dgm:pt>
    <dgm:pt modelId="{B40448BE-D76D-4DF5-AD03-4D1B617B0A93}">
      <dgm:prSet phldrT="[Text]"/>
      <dgm:spPr/>
      <dgm:t>
        <a:bodyPr/>
        <a:lstStyle/>
        <a:p>
          <a:pPr algn="ctr"/>
          <a:r>
            <a:rPr lang="en-US" dirty="0" smtClean="0"/>
            <a:t>Proprietary Systems – vendor specific</a:t>
          </a:r>
          <a:endParaRPr lang="en-US" dirty="0"/>
        </a:p>
      </dgm:t>
    </dgm:pt>
    <dgm:pt modelId="{077FD79A-294B-4442-A99B-8AF4699746D6}" type="parTrans" cxnId="{CE50A78B-1540-4660-90A6-9853464797AD}">
      <dgm:prSet/>
      <dgm:spPr/>
      <dgm:t>
        <a:bodyPr/>
        <a:lstStyle/>
        <a:p>
          <a:pPr algn="ctr"/>
          <a:endParaRPr lang="en-US"/>
        </a:p>
      </dgm:t>
    </dgm:pt>
    <dgm:pt modelId="{F54565EC-B9AD-498F-9875-B9D6A0E219B7}" type="sibTrans" cxnId="{CE50A78B-1540-4660-90A6-9853464797AD}">
      <dgm:prSet/>
      <dgm:spPr/>
      <dgm:t>
        <a:bodyPr/>
        <a:lstStyle/>
        <a:p>
          <a:pPr algn="ctr"/>
          <a:endParaRPr lang="en-US"/>
        </a:p>
      </dgm:t>
    </dgm:pt>
    <dgm:pt modelId="{356E647C-CD9B-476B-A1F6-7E6ABD92F56B}">
      <dgm:prSet phldrT="[Text]"/>
      <dgm:spPr/>
      <dgm:t>
        <a:bodyPr/>
        <a:lstStyle/>
        <a:p>
          <a:pPr algn="ctr"/>
          <a:r>
            <a:rPr lang="en-US" dirty="0" smtClean="0"/>
            <a:t>Industry Practice- informal practice </a:t>
          </a:r>
          <a:endParaRPr lang="en-US" dirty="0"/>
        </a:p>
      </dgm:t>
    </dgm:pt>
    <dgm:pt modelId="{00C852D8-063F-4E40-9606-04DD3F40BA3B}" type="parTrans" cxnId="{4EE59973-5D63-4679-B706-35D81476CE23}">
      <dgm:prSet/>
      <dgm:spPr/>
      <dgm:t>
        <a:bodyPr/>
        <a:lstStyle/>
        <a:p>
          <a:pPr algn="ctr"/>
          <a:endParaRPr lang="en-US"/>
        </a:p>
      </dgm:t>
    </dgm:pt>
    <dgm:pt modelId="{464A04FF-EE6C-438B-B1D7-808454F9680D}" type="sibTrans" cxnId="{4EE59973-5D63-4679-B706-35D81476CE23}">
      <dgm:prSet/>
      <dgm:spPr/>
      <dgm:t>
        <a:bodyPr/>
        <a:lstStyle/>
        <a:p>
          <a:pPr algn="ctr"/>
          <a:endParaRPr lang="en-US"/>
        </a:p>
      </dgm:t>
    </dgm:pt>
    <dgm:pt modelId="{EAC392F3-D1A8-46FA-9388-64E777328F5B}">
      <dgm:prSet phldrT="[Text]"/>
      <dgm:spPr/>
      <dgm:t>
        <a:bodyPr/>
        <a:lstStyle/>
        <a:p>
          <a:pPr algn="ctr"/>
          <a:r>
            <a:rPr lang="en-US" dirty="0" smtClean="0"/>
            <a:t>Industry Standards- formalized practice </a:t>
          </a:r>
          <a:endParaRPr lang="en-US" dirty="0"/>
        </a:p>
      </dgm:t>
    </dgm:pt>
    <dgm:pt modelId="{28CC4EDD-AF25-482D-8D13-74110C594119}" type="parTrans" cxnId="{0ED2DDCF-7392-4D17-991E-40F4C7E95361}">
      <dgm:prSet/>
      <dgm:spPr/>
      <dgm:t>
        <a:bodyPr/>
        <a:lstStyle/>
        <a:p>
          <a:pPr algn="ctr"/>
          <a:endParaRPr lang="en-US"/>
        </a:p>
      </dgm:t>
    </dgm:pt>
    <dgm:pt modelId="{2E6A7D40-BEC1-401B-A302-7CDA5E27E115}" type="sibTrans" cxnId="{0ED2DDCF-7392-4D17-991E-40F4C7E95361}">
      <dgm:prSet/>
      <dgm:spPr/>
      <dgm:t>
        <a:bodyPr/>
        <a:lstStyle/>
        <a:p>
          <a:pPr algn="ctr"/>
          <a:endParaRPr lang="en-US"/>
        </a:p>
      </dgm:t>
    </dgm:pt>
    <dgm:pt modelId="{A588D572-84CD-4081-B747-CA26CB622F99}" type="pres">
      <dgm:prSet presAssocID="{5EE9C1E7-FBB8-4C72-86B9-AAF39807A642}" presName="compositeShape" presStyleCnt="0">
        <dgm:presLayoutVars>
          <dgm:dir/>
          <dgm:resizeHandles/>
        </dgm:presLayoutVars>
      </dgm:prSet>
      <dgm:spPr/>
      <dgm:t>
        <a:bodyPr/>
        <a:lstStyle/>
        <a:p>
          <a:endParaRPr lang="en-US"/>
        </a:p>
      </dgm:t>
    </dgm:pt>
    <dgm:pt modelId="{F71B5069-0053-4465-B9BD-D9880D240E0F}" type="pres">
      <dgm:prSet presAssocID="{5EE9C1E7-FBB8-4C72-86B9-AAF39807A642}" presName="pyramid" presStyleLbl="node1" presStyleIdx="0" presStyleCnt="1"/>
      <dgm:spPr/>
    </dgm:pt>
    <dgm:pt modelId="{8CAD5205-EB67-49AD-A35B-7F2B6771B64B}" type="pres">
      <dgm:prSet presAssocID="{5EE9C1E7-FBB8-4C72-86B9-AAF39807A642}" presName="theList" presStyleCnt="0"/>
      <dgm:spPr/>
    </dgm:pt>
    <dgm:pt modelId="{2582A607-B1A5-4618-B3F5-1F63FC3D64A0}" type="pres">
      <dgm:prSet presAssocID="{E309336A-C953-44BF-9B51-8F2CB0B12ED2}" presName="aNode" presStyleLbl="fgAcc1" presStyleIdx="0" presStyleCnt="5" custLinFactNeighborX="0" custLinFactNeighborY="-35713">
        <dgm:presLayoutVars>
          <dgm:bulletEnabled val="1"/>
        </dgm:presLayoutVars>
      </dgm:prSet>
      <dgm:spPr/>
      <dgm:t>
        <a:bodyPr/>
        <a:lstStyle/>
        <a:p>
          <a:endParaRPr lang="en-US"/>
        </a:p>
      </dgm:t>
    </dgm:pt>
    <dgm:pt modelId="{3F6A173F-02CB-4E46-BA16-DAAB41CF5EE5}" type="pres">
      <dgm:prSet presAssocID="{E309336A-C953-44BF-9B51-8F2CB0B12ED2}" presName="aSpace" presStyleCnt="0"/>
      <dgm:spPr/>
    </dgm:pt>
    <dgm:pt modelId="{F1F00D06-C9C6-4B42-B65E-415A67D544E2}" type="pres">
      <dgm:prSet presAssocID="{B9410AE2-1D16-4735-B231-2034352C800C}" presName="aNode" presStyleLbl="fgAcc1" presStyleIdx="1" presStyleCnt="5" custLinFactNeighborY="57694">
        <dgm:presLayoutVars>
          <dgm:bulletEnabled val="1"/>
        </dgm:presLayoutVars>
      </dgm:prSet>
      <dgm:spPr/>
      <dgm:t>
        <a:bodyPr/>
        <a:lstStyle/>
        <a:p>
          <a:endParaRPr lang="en-US"/>
        </a:p>
      </dgm:t>
    </dgm:pt>
    <dgm:pt modelId="{61022F9D-B0D8-417A-BFAD-59C513D5F37E}" type="pres">
      <dgm:prSet presAssocID="{B9410AE2-1D16-4735-B231-2034352C800C}" presName="aSpace" presStyleCnt="0"/>
      <dgm:spPr/>
    </dgm:pt>
    <dgm:pt modelId="{7B606E8B-FB0F-412C-B412-1124BF205C36}" type="pres">
      <dgm:prSet presAssocID="{B40448BE-D76D-4DF5-AD03-4D1B617B0A93}" presName="aNode" presStyleLbl="fgAcc1" presStyleIdx="2" presStyleCnt="5" custLinFactY="247321" custLinFactNeighborX="2885" custLinFactNeighborY="300000">
        <dgm:presLayoutVars>
          <dgm:bulletEnabled val="1"/>
        </dgm:presLayoutVars>
      </dgm:prSet>
      <dgm:spPr/>
      <dgm:t>
        <a:bodyPr/>
        <a:lstStyle/>
        <a:p>
          <a:endParaRPr lang="en-US"/>
        </a:p>
      </dgm:t>
    </dgm:pt>
    <dgm:pt modelId="{3B28D019-151E-4D82-89B4-B3CC424160F6}" type="pres">
      <dgm:prSet presAssocID="{B40448BE-D76D-4DF5-AD03-4D1B617B0A93}" presName="aSpace" presStyleCnt="0"/>
      <dgm:spPr/>
    </dgm:pt>
    <dgm:pt modelId="{B9B7C980-D1E5-4471-BCBE-5882453B53B6}" type="pres">
      <dgm:prSet presAssocID="{356E647C-CD9B-476B-A1F6-7E6ABD92F56B}" presName="aNode" presStyleLbl="fgAcc1" presStyleIdx="3" presStyleCnt="5" custLinFactY="41140" custLinFactNeighborX="2885" custLinFactNeighborY="100000">
        <dgm:presLayoutVars>
          <dgm:bulletEnabled val="1"/>
        </dgm:presLayoutVars>
      </dgm:prSet>
      <dgm:spPr/>
      <dgm:t>
        <a:bodyPr/>
        <a:lstStyle/>
        <a:p>
          <a:endParaRPr lang="en-US"/>
        </a:p>
      </dgm:t>
    </dgm:pt>
    <dgm:pt modelId="{BC07FED8-A9AF-4584-A7D8-08532F22BE44}" type="pres">
      <dgm:prSet presAssocID="{356E647C-CD9B-476B-A1F6-7E6ABD92F56B}" presName="aSpace" presStyleCnt="0"/>
      <dgm:spPr/>
    </dgm:pt>
    <dgm:pt modelId="{F52C3B67-82A1-4D16-938D-8C1C21F5ACE9}" type="pres">
      <dgm:prSet presAssocID="{EAC392F3-D1A8-46FA-9388-64E777328F5B}" presName="aNode" presStyleLbl="fgAcc1" presStyleIdx="4" presStyleCnt="5" custLinFactY="-165728" custLinFactNeighborX="962" custLinFactNeighborY="-200000">
        <dgm:presLayoutVars>
          <dgm:bulletEnabled val="1"/>
        </dgm:presLayoutVars>
      </dgm:prSet>
      <dgm:spPr/>
      <dgm:t>
        <a:bodyPr/>
        <a:lstStyle/>
        <a:p>
          <a:endParaRPr lang="en-US"/>
        </a:p>
      </dgm:t>
    </dgm:pt>
    <dgm:pt modelId="{39DD7226-78CE-4752-801C-775952FBB2A3}" type="pres">
      <dgm:prSet presAssocID="{EAC392F3-D1A8-46FA-9388-64E777328F5B}" presName="aSpace" presStyleCnt="0"/>
      <dgm:spPr/>
    </dgm:pt>
  </dgm:ptLst>
  <dgm:cxnLst>
    <dgm:cxn modelId="{C560F83E-A36E-463E-B3DF-10BB4BD5235A}" type="presOf" srcId="{EAC392F3-D1A8-46FA-9388-64E777328F5B}" destId="{F52C3B67-82A1-4D16-938D-8C1C21F5ACE9}" srcOrd="0" destOrd="0" presId="urn:microsoft.com/office/officeart/2005/8/layout/pyramid2"/>
    <dgm:cxn modelId="{6307CE99-EB5E-41F7-9EB6-910C70F98E13}" type="presOf" srcId="{5EE9C1E7-FBB8-4C72-86B9-AAF39807A642}" destId="{A588D572-84CD-4081-B747-CA26CB622F99}" srcOrd="0" destOrd="0" presId="urn:microsoft.com/office/officeart/2005/8/layout/pyramid2"/>
    <dgm:cxn modelId="{C55F7062-2184-4164-A5D1-11EB78667A99}" type="presOf" srcId="{356E647C-CD9B-476B-A1F6-7E6ABD92F56B}" destId="{B9B7C980-D1E5-4471-BCBE-5882453B53B6}" srcOrd="0" destOrd="0" presId="urn:microsoft.com/office/officeart/2005/8/layout/pyramid2"/>
    <dgm:cxn modelId="{994CC756-A883-4B18-86A4-F97521FAA4F2}" srcId="{5EE9C1E7-FBB8-4C72-86B9-AAF39807A642}" destId="{E309336A-C953-44BF-9B51-8F2CB0B12ED2}" srcOrd="0" destOrd="0" parTransId="{A74F7B0D-078B-4159-A540-6D636D446EA9}" sibTransId="{9C0FC11C-DEE1-4CA4-87F8-9ED75EA3181C}"/>
    <dgm:cxn modelId="{4EE59973-5D63-4679-B706-35D81476CE23}" srcId="{5EE9C1E7-FBB8-4C72-86B9-AAF39807A642}" destId="{356E647C-CD9B-476B-A1F6-7E6ABD92F56B}" srcOrd="3" destOrd="0" parTransId="{00C852D8-063F-4E40-9606-04DD3F40BA3B}" sibTransId="{464A04FF-EE6C-438B-B1D7-808454F9680D}"/>
    <dgm:cxn modelId="{89F43E05-50DC-42AC-9913-4E7270C7AFC0}" type="presOf" srcId="{E309336A-C953-44BF-9B51-8F2CB0B12ED2}" destId="{2582A607-B1A5-4618-B3F5-1F63FC3D64A0}" srcOrd="0" destOrd="0" presId="urn:microsoft.com/office/officeart/2005/8/layout/pyramid2"/>
    <dgm:cxn modelId="{0ED2DDCF-7392-4D17-991E-40F4C7E95361}" srcId="{5EE9C1E7-FBB8-4C72-86B9-AAF39807A642}" destId="{EAC392F3-D1A8-46FA-9388-64E777328F5B}" srcOrd="4" destOrd="0" parTransId="{28CC4EDD-AF25-482D-8D13-74110C594119}" sibTransId="{2E6A7D40-BEC1-401B-A302-7CDA5E27E115}"/>
    <dgm:cxn modelId="{37F58E99-3FFC-4759-97F1-0E691C71CB65}" type="presOf" srcId="{B9410AE2-1D16-4735-B231-2034352C800C}" destId="{F1F00D06-C9C6-4B42-B65E-415A67D544E2}" srcOrd="0" destOrd="0" presId="urn:microsoft.com/office/officeart/2005/8/layout/pyramid2"/>
    <dgm:cxn modelId="{CE50A78B-1540-4660-90A6-9853464797AD}" srcId="{5EE9C1E7-FBB8-4C72-86B9-AAF39807A642}" destId="{B40448BE-D76D-4DF5-AD03-4D1B617B0A93}" srcOrd="2" destOrd="0" parTransId="{077FD79A-294B-4442-A99B-8AF4699746D6}" sibTransId="{F54565EC-B9AD-498F-9875-B9D6A0E219B7}"/>
    <dgm:cxn modelId="{AE0AD70E-DA6D-422E-97DA-FB7A7F70CE47}" type="presOf" srcId="{B40448BE-D76D-4DF5-AD03-4D1B617B0A93}" destId="{7B606E8B-FB0F-412C-B412-1124BF205C36}" srcOrd="0" destOrd="0" presId="urn:microsoft.com/office/officeart/2005/8/layout/pyramid2"/>
    <dgm:cxn modelId="{661C0BA6-5A31-4EA9-A266-65A9867BFD74}" srcId="{5EE9C1E7-FBB8-4C72-86B9-AAF39807A642}" destId="{B9410AE2-1D16-4735-B231-2034352C800C}" srcOrd="1" destOrd="0" parTransId="{1447DB8E-A7FE-4403-8E0B-3236955BCA42}" sibTransId="{12D93105-6F55-4E72-A5E6-24B8FAD1B628}"/>
    <dgm:cxn modelId="{3262CEAC-9346-4FA1-882A-C33CC739E4F2}" type="presParOf" srcId="{A588D572-84CD-4081-B747-CA26CB622F99}" destId="{F71B5069-0053-4465-B9BD-D9880D240E0F}" srcOrd="0" destOrd="0" presId="urn:microsoft.com/office/officeart/2005/8/layout/pyramid2"/>
    <dgm:cxn modelId="{0098ACFA-9824-4CC1-92A5-2B977E6321B0}" type="presParOf" srcId="{A588D572-84CD-4081-B747-CA26CB622F99}" destId="{8CAD5205-EB67-49AD-A35B-7F2B6771B64B}" srcOrd="1" destOrd="0" presId="urn:microsoft.com/office/officeart/2005/8/layout/pyramid2"/>
    <dgm:cxn modelId="{356EF62A-B81A-490F-9AD3-2C9E1E6C1172}" type="presParOf" srcId="{8CAD5205-EB67-49AD-A35B-7F2B6771B64B}" destId="{2582A607-B1A5-4618-B3F5-1F63FC3D64A0}" srcOrd="0" destOrd="0" presId="urn:microsoft.com/office/officeart/2005/8/layout/pyramid2"/>
    <dgm:cxn modelId="{EE5F699B-E704-49A0-A06F-2593AAD05888}" type="presParOf" srcId="{8CAD5205-EB67-49AD-A35B-7F2B6771B64B}" destId="{3F6A173F-02CB-4E46-BA16-DAAB41CF5EE5}" srcOrd="1" destOrd="0" presId="urn:microsoft.com/office/officeart/2005/8/layout/pyramid2"/>
    <dgm:cxn modelId="{D7C8FE1A-EF4D-4559-9481-93DBAB94EE13}" type="presParOf" srcId="{8CAD5205-EB67-49AD-A35B-7F2B6771B64B}" destId="{F1F00D06-C9C6-4B42-B65E-415A67D544E2}" srcOrd="2" destOrd="0" presId="urn:microsoft.com/office/officeart/2005/8/layout/pyramid2"/>
    <dgm:cxn modelId="{6D304875-F916-43E4-8D48-2912338B2E1C}" type="presParOf" srcId="{8CAD5205-EB67-49AD-A35B-7F2B6771B64B}" destId="{61022F9D-B0D8-417A-BFAD-59C513D5F37E}" srcOrd="3" destOrd="0" presId="urn:microsoft.com/office/officeart/2005/8/layout/pyramid2"/>
    <dgm:cxn modelId="{7F1FE872-1289-4CBA-8AA8-85F0DB415C24}" type="presParOf" srcId="{8CAD5205-EB67-49AD-A35B-7F2B6771B64B}" destId="{7B606E8B-FB0F-412C-B412-1124BF205C36}" srcOrd="4" destOrd="0" presId="urn:microsoft.com/office/officeart/2005/8/layout/pyramid2"/>
    <dgm:cxn modelId="{97D5778B-FBCE-4C1D-8D3E-720604950B4C}" type="presParOf" srcId="{8CAD5205-EB67-49AD-A35B-7F2B6771B64B}" destId="{3B28D019-151E-4D82-89B4-B3CC424160F6}" srcOrd="5" destOrd="0" presId="urn:microsoft.com/office/officeart/2005/8/layout/pyramid2"/>
    <dgm:cxn modelId="{825083C6-2CAE-4CAB-B393-A91C3770A3E2}" type="presParOf" srcId="{8CAD5205-EB67-49AD-A35B-7F2B6771B64B}" destId="{B9B7C980-D1E5-4471-BCBE-5882453B53B6}" srcOrd="6" destOrd="0" presId="urn:microsoft.com/office/officeart/2005/8/layout/pyramid2"/>
    <dgm:cxn modelId="{A247932C-6087-4307-9CCC-637712EE7DD4}" type="presParOf" srcId="{8CAD5205-EB67-49AD-A35B-7F2B6771B64B}" destId="{BC07FED8-A9AF-4584-A7D8-08532F22BE44}" srcOrd="7" destOrd="0" presId="urn:microsoft.com/office/officeart/2005/8/layout/pyramid2"/>
    <dgm:cxn modelId="{14D07BF2-E81D-458E-9F1A-78F7A49696E1}" type="presParOf" srcId="{8CAD5205-EB67-49AD-A35B-7F2B6771B64B}" destId="{F52C3B67-82A1-4D16-938D-8C1C21F5ACE9}" srcOrd="8" destOrd="0" presId="urn:microsoft.com/office/officeart/2005/8/layout/pyramid2"/>
    <dgm:cxn modelId="{EFC9C1BE-980C-43AE-80FB-ADBEAAEB7ADA}" type="presParOf" srcId="{8CAD5205-EB67-49AD-A35B-7F2B6771B64B}" destId="{39DD7226-78CE-4752-801C-775952FBB2A3}"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11/22/2011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11/22/2011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11/22/2011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11/22/2011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11/22/2011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11/22/2011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pic>
        <p:nvPicPr>
          <p:cNvPr id="5" name="Picture 2"/>
          <p:cNvPicPr>
            <a:picLocks noGrp="1" noChangeAspect="1" noChangeArrowheads="1"/>
          </p:cNvPicPr>
          <p:nvPr>
            <p:ph idx="1"/>
          </p:nvPr>
        </p:nvPicPr>
        <p:blipFill>
          <a:blip r:embed="rId2" cstate="print"/>
          <a:srcRect/>
          <a:stretch>
            <a:fillRect/>
          </a:stretch>
        </p:blipFill>
        <p:spPr bwMode="auto">
          <a:xfrm>
            <a:off x="152400" y="1336431"/>
            <a:ext cx="8229600" cy="2092569"/>
          </a:xfrm>
          <a:prstGeom prst="rect">
            <a:avLst/>
          </a:prstGeom>
          <a:noFill/>
          <a:ln w="9525">
            <a:noFill/>
            <a:miter lim="800000"/>
            <a:headEnd/>
            <a:tailEnd/>
          </a:ln>
        </p:spPr>
      </p:pic>
      <p:sp>
        <p:nvSpPr>
          <p:cNvPr id="7" name="Rectangle 6"/>
          <p:cNvSpPr/>
          <p:nvPr/>
        </p:nvSpPr>
        <p:spPr>
          <a:xfrm>
            <a:off x="381000" y="3770055"/>
            <a:ext cx="8534400" cy="2554545"/>
          </a:xfrm>
          <a:prstGeom prst="rect">
            <a:avLst/>
          </a:prstGeom>
        </p:spPr>
        <p:txBody>
          <a:bodyPr wrap="square">
            <a:spAutoFit/>
          </a:bodyPr>
          <a:lstStyle/>
          <a:p>
            <a:pPr>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endParaRPr lang="en-US" sz="2500" dirty="0" smtClean="0"/>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410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35686" y="1600200"/>
            <a:ext cx="386362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4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512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53067" y="1600200"/>
            <a:ext cx="222886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configurations</a:t>
            </a:r>
            <a:r>
              <a:rPr lang="en-US" sz="3600" baseline="30000" dirty="0" smtClean="0"/>
              <a:t>[6]</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SA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81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99864"/>
            <a:ext cx="8229600" cy="292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685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2308324"/>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circuits [9].</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err="1">
                <a:latin typeface="Times New Roman" pitchFamily="18" charset="0"/>
                <a:cs typeface="Times New Roman" pitchFamily="18" charset="0"/>
              </a:rPr>
              <a:t>Reclosers</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Can automatically restore a circuit when power is lost due to a temporary fault[10].</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87209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a:t>
            </a:r>
            <a:r>
              <a:rPr lang="en-US" sz="2400" dirty="0" err="1" smtClean="0"/>
              <a:t>ie</a:t>
            </a:r>
            <a:r>
              <a:rPr lang="en-US" sz="2400" dirty="0"/>
              <a:t>. 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[13]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485622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r>
              <a:rPr lang="en-US" sz="2200" b="1" dirty="0" smtClean="0"/>
              <a:t>Transducer:</a:t>
            </a:r>
            <a:r>
              <a:rPr lang="en-US" sz="2200" dirty="0" smtClean="0"/>
              <a:t> Converts one type of energy (electrical, mechanical, electromagnetic, chemical, acoustic, thermal) to another</a:t>
            </a:r>
            <a:endParaRPr lang="en-US" sz="22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3703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64016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circuits [9].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902420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0" y="990600"/>
            <a:ext cx="9144000" cy="5867400"/>
          </a:xfrm>
        </p:spPr>
        <p:txBody>
          <a:bodyPr>
            <a:normAutofit/>
          </a:bodyPr>
          <a:lstStyle/>
          <a:p>
            <a:r>
              <a:rPr lang="en-US" sz="2400" dirty="0" smtClean="0"/>
              <a:t>Substation Automation is really dependent on the interface between the substation and its associated equipment.</a:t>
            </a:r>
          </a:p>
          <a:p>
            <a:r>
              <a:rPr lang="en-US" sz="2400" dirty="0" smtClean="0"/>
              <a:t>Necessary to have standard interface to all IED’s in a substation such that the communication capabilities of each may be merged</a:t>
            </a:r>
          </a:p>
          <a:p>
            <a:r>
              <a:rPr lang="en-US" sz="2400" dirty="0" smtClean="0"/>
              <a:t>Interface should also serve the needs of corporate users to a level to justify its existence.</a:t>
            </a:r>
          </a:p>
          <a:p>
            <a:r>
              <a:rPr lang="en-US" sz="2400" dirty="0" smtClean="0"/>
              <a:t>Five Levels of Substation Integration and Automation:</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PLCs for Direct I/O</a:t>
            </a:r>
          </a:p>
          <a:p>
            <a:r>
              <a:rPr lang="en-US" dirty="0" smtClean="0"/>
              <a:t>No Conventional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 needs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45259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667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IED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remote terminal units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programmable logic controllers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[1]</a:t>
            </a:r>
            <a:endParaRPr lang="en-US" dirty="0"/>
          </a:p>
        </p:txBody>
      </p:sp>
      <p:sp>
        <p:nvSpPr>
          <p:cNvPr id="3" name="Content Placeholder 2"/>
          <p:cNvSpPr>
            <a:spLocks noGrp="1"/>
          </p:cNvSpPr>
          <p:nvPr>
            <p:ph idx="1"/>
          </p:nvPr>
        </p:nvSpPr>
        <p:spPr/>
        <p:txBody>
          <a:bodyPr>
            <a:normAutofit/>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System Architecture</a:t>
            </a:r>
          </a:p>
          <a:p>
            <a:pPr lvl="1"/>
            <a:r>
              <a:rPr lang="en-US" dirty="0" smtClean="0"/>
              <a:t>The types of data and control that the system will be expected to facilitate are dependent on the choice of IEDs and devices in the system. </a:t>
            </a:r>
          </a:p>
          <a:p>
            <a:pPr lvl="1"/>
            <a:r>
              <a:rPr lang="en-US" dirty="0" smtClean="0"/>
              <a:t>This must be addressed on a substation-by-substation basis. The primary requirement is that the analog readings be obtained in a way that provides an accurate representation of their values .</a:t>
            </a:r>
            <a:br>
              <a:rPr lang="en-US" dirty="0" smtClean="0"/>
            </a:br>
            <a:endParaRPr lang="en-US" dirty="0" smtClean="0"/>
          </a:p>
          <a:p>
            <a:r>
              <a:rPr lang="en-US" dirty="0" smtClean="0"/>
              <a:t>Level 1 Field Devices</a:t>
            </a:r>
          </a:p>
          <a:p>
            <a:pPr lvl="1"/>
            <a:r>
              <a:rPr lang="en-US" dirty="0" smtClean="0"/>
              <a:t>Each electronic device (relay, meter, PLC, etc.) has internal memory to store some or all of the following data: analog values, status changes, sequence of events, and power quality. </a:t>
            </a:r>
          </a:p>
          <a:p>
            <a:pPr lvl="1"/>
            <a:r>
              <a:rPr lang="en-US" dirty="0" smtClean="0"/>
              <a:t>These data are typically stored in a FIFO (first in, first out) queue and vary in the number of events, etc., maintained.</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2 Substation Data Concentrator</a:t>
            </a:r>
          </a:p>
          <a:p>
            <a:pPr lvl="1"/>
            <a:r>
              <a:rPr lang="en-US" dirty="0" smtClean="0"/>
              <a:t>The substation data concentrator should poll each device for analog values and status changes at data collection rates consistent with the utility’s SCADA system.</a:t>
            </a:r>
          </a:p>
          <a:p>
            <a:pPr lvl="1"/>
            <a:r>
              <a:rPr lang="en-US" dirty="0" smtClean="0"/>
              <a:t>For example it should collect status points every 2 sec, tie-line and generator analogs every 2 sec, and remaining analog values every 2 to 10 sec). </a:t>
            </a:r>
          </a:p>
          <a:p>
            <a:pPr lvl="1"/>
            <a:r>
              <a:rPr lang="en-US" dirty="0" smtClean="0"/>
              <a:t>The substation data concentrator should maintain a local database.</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Level 3 SCADA </a:t>
            </a:r>
          </a:p>
          <a:p>
            <a:pPr lvl="1"/>
            <a:r>
              <a:rPr lang="en-US" dirty="0" smtClean="0"/>
              <a:t>All data required for operational purposes should be communicated to the SCADA system via a communication link from the data concentrator.</a:t>
            </a:r>
          </a:p>
          <a:p>
            <a:pPr lvl="1"/>
            <a:r>
              <a:rPr lang="en-US" dirty="0" smtClean="0"/>
              <a:t>All data required for non-operational purposes should be communicated to the data warehouse via a communication link from the data concentrator.</a:t>
            </a:r>
          </a:p>
          <a:p>
            <a:pPr lvl="1"/>
            <a:r>
              <a:rPr lang="en-US" dirty="0" smtClean="0"/>
              <a:t>A data warehouse is necessary to support a mainframe or client-server architecture of data exchange between the system and corporate users over the corporate WAN (wide area network).</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Substation host processor</a:t>
            </a:r>
          </a:p>
          <a:p>
            <a:pPr lvl="1"/>
            <a:r>
              <a:rPr lang="en-US" dirty="0" smtClean="0"/>
              <a:t>The substation host processor must be based on industry standards and strong networking ability, such as Ethernet, TCP/IP, UNIX, Windows 2000 or XP, Linux, etc.</a:t>
            </a:r>
          </a:p>
          <a:p>
            <a:pPr lvl="1"/>
            <a:r>
              <a:rPr lang="en-US" dirty="0" smtClean="0"/>
              <a:t>It must also support an open architecture, with no proprietary interfaces or products.</a:t>
            </a:r>
          </a:p>
          <a:p>
            <a:pPr lvl="1"/>
            <a:r>
              <a:rPr lang="en-US" dirty="0" smtClean="0"/>
              <a:t>An industry-accepted relational database (RDB) with structured query language (SQL) capability and enterprise-wide computing must be supported.</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 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sz="2400" dirty="0" smtClean="0"/>
              <a:t>Combination Substations </a:t>
            </a:r>
          </a:p>
          <a:p>
            <a:pPr lvl="1"/>
            <a:r>
              <a:rPr lang="en-US" sz="2000" dirty="0" smtClean="0"/>
              <a:t>Possesses </a:t>
            </a:r>
            <a:r>
              <a:rPr lang="en-US" sz="2000" dirty="0"/>
              <a:t>a</a:t>
            </a:r>
            <a:r>
              <a:rPr lang="en-US" sz="2000" dirty="0" smtClean="0"/>
              <a:t>ny combination of functionalities defined for the previous three substation types.</a:t>
            </a:r>
          </a:p>
          <a:p>
            <a:r>
              <a:rPr lang="en-US" dirty="0"/>
              <a:t>Distribution Substations</a:t>
            </a:r>
          </a:p>
          <a:p>
            <a:pPr lvl="1"/>
            <a:r>
              <a:rPr lang="en-US" dirty="0"/>
              <a:t>Transfers power from transmission system to distribution system. Steps down voltage to value suitable for local usage. </a:t>
            </a:r>
          </a:p>
          <a:p>
            <a:pPr lvl="1"/>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Technical Issues (Contd..)</a:t>
            </a:r>
            <a:endParaRPr lang="en-US" dirty="0"/>
          </a:p>
        </p:txBody>
      </p:sp>
      <p:sp>
        <p:nvSpPr>
          <p:cNvPr id="3" name="Content Placeholder 2"/>
          <p:cNvSpPr>
            <a:spLocks noGrp="1"/>
          </p:cNvSpPr>
          <p:nvPr>
            <p:ph idx="1"/>
          </p:nvPr>
        </p:nvSpPr>
        <p:spPr/>
        <p:txBody>
          <a:bodyPr>
            <a:normAutofit/>
          </a:bodyPr>
          <a:lstStyle/>
          <a:p>
            <a:r>
              <a:rPr lang="en-US" dirty="0" smtClean="0"/>
              <a:t>Substation LAN</a:t>
            </a:r>
          </a:p>
          <a:p>
            <a:pPr lvl="1"/>
            <a:r>
              <a:rPr lang="en-US" dirty="0" smtClean="0"/>
              <a:t>The substation LAN must meet industry standards to allow interoperability and the use of plug-and-play devices.</a:t>
            </a:r>
          </a:p>
          <a:p>
            <a:pPr lvl="1"/>
            <a:r>
              <a:rPr lang="en-US" dirty="0" smtClean="0"/>
              <a:t>Open-architecture principles should be followed, including the use of industry standard protocols (e.g., IEEE 802.x (Ethernet).</a:t>
            </a:r>
          </a:p>
          <a:p>
            <a:r>
              <a:rPr lang="en-US" dirty="0" smtClean="0"/>
              <a:t>User Interface</a:t>
            </a:r>
          </a:p>
          <a:p>
            <a:pPr lvl="1"/>
            <a:r>
              <a:rPr lang="en-US" dirty="0" smtClean="0"/>
              <a:t>The user interface in the substation must be an intuitive design to ensure effective use of the system with minimal confusion.</a:t>
            </a:r>
          </a:p>
          <a:p>
            <a:pPr lvl="1"/>
            <a:r>
              <a:rPr lang="en-US" dirty="0" smtClean="0"/>
              <a:t>. An efficient display hierarchy will allow all essential activities to be performed from a few displays.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152400" y="990601"/>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smtClean="0"/>
              <a:t>acquires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r>
              <a:rPr lang="en-US" sz="2000" dirty="0" smtClean="0"/>
              <a:t> connecting RTUs to supervisory system. </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3" name="Content Placeholder 2"/>
          <p:cNvSpPr>
            <a:spLocks noGrp="1"/>
          </p:cNvSpPr>
          <p:nvPr>
            <p:ph idx="1"/>
          </p:nvPr>
        </p:nvSpPr>
        <p:spPr>
          <a:xfrm>
            <a:off x="457200" y="1600201"/>
            <a:ext cx="8229600" cy="609600"/>
          </a:xfrm>
        </p:spPr>
        <p:txBody>
          <a:bodyPr/>
          <a:lstStyle/>
          <a:p>
            <a:pPr>
              <a:buNone/>
            </a:pPr>
            <a:r>
              <a:rPr lang="en-US" dirty="0" smtClean="0"/>
              <a:t>The standards process:</a:t>
            </a:r>
          </a:p>
          <a:p>
            <a:pPr>
              <a:buNone/>
            </a:pPr>
            <a:endParaRPr lang="en-US" dirty="0"/>
          </a:p>
        </p:txBody>
      </p:sp>
      <p:graphicFrame>
        <p:nvGraphicFramePr>
          <p:cNvPr id="6" name="Diagram 5"/>
          <p:cNvGraphicFramePr/>
          <p:nvPr/>
        </p:nvGraphicFramePr>
        <p:xfrm>
          <a:off x="13716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0" lvl="1"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0" lvl="1" algn="just"/>
            <a:endParaRPr lang="en-US" sz="2000" dirty="0" smtClean="0"/>
          </a:p>
          <a:p>
            <a:pPr marL="0" lvl="1" algn="just"/>
            <a:r>
              <a:rPr lang="en-US" sz="2000" dirty="0" smtClean="0"/>
              <a:t>Developed by GE Harris. Based on earlier parts of IEC 870-5.</a:t>
            </a:r>
          </a:p>
          <a:p>
            <a:pPr marL="0" lvl="1" algn="just"/>
            <a:endParaRPr lang="en-US" sz="2000" dirty="0" smtClean="0"/>
          </a:p>
          <a:p>
            <a:pPr marL="0" lvl="1" algn="just"/>
            <a:r>
              <a:rPr lang="en-US" sz="2000" dirty="0" smtClean="0"/>
              <a:t>Originally, the protocol's main use was for slow serial communication, its present-day version also supports TCP/IP-based operation.</a:t>
            </a:r>
          </a:p>
          <a:p>
            <a:pPr marL="0" lvl="1" algn="just"/>
            <a:endParaRPr lang="en-US" sz="2000" dirty="0" smtClean="0"/>
          </a:p>
          <a:p>
            <a:pPr marL="0" lvl="1" algn="just"/>
            <a:r>
              <a:rPr lang="en-US" sz="2000" dirty="0" smtClean="0"/>
              <a:t>DNP 3.0 commands a very powerful application layer, which allows the decoding of data without the use of implicit parameters.</a:t>
            </a:r>
          </a:p>
          <a:p>
            <a:pPr marL="0" lvl="1" algn="just"/>
            <a:endParaRPr lang="en-US" sz="2000" dirty="0" smtClean="0"/>
          </a:p>
          <a:p>
            <a:pPr marL="0" lvl="1"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0" lvl="1"/>
            <a:r>
              <a:rPr lang="en-US" sz="2200" dirty="0" smtClean="0"/>
              <a:t>Provides similar application facility as DNP.</a:t>
            </a:r>
          </a:p>
          <a:p>
            <a:pPr marL="0" lvl="1"/>
            <a:endParaRPr lang="en-US" sz="2200" dirty="0" smtClean="0"/>
          </a:p>
          <a:p>
            <a:pPr marL="0" lvl="1"/>
            <a:r>
              <a:rPr lang="en-US" sz="2200" dirty="0" smtClean="0"/>
              <a:t>Developed by technical committee 57 working group 03 chartered to develop this standard.</a:t>
            </a:r>
          </a:p>
          <a:p>
            <a:pPr marL="0" lvl="1"/>
            <a:endParaRPr lang="en-US" sz="2200" dirty="0" smtClean="0"/>
          </a:p>
          <a:p>
            <a:pPr marL="0" lvl="1"/>
            <a:r>
              <a:rPr lang="en-US" sz="2200" dirty="0" smtClean="0"/>
              <a:t>Primarily designed for point-to point or multi-drop serial link architectures but can also work over radio, LAN, etc.</a:t>
            </a:r>
          </a:p>
          <a:p>
            <a:pPr marL="0" lvl="1"/>
            <a:endParaRPr lang="en-US" sz="2200" dirty="0" smtClean="0"/>
          </a:p>
          <a:p>
            <a:pPr marL="0" lvl="1"/>
            <a:r>
              <a:rPr lang="en-US" sz="2200" dirty="0" smtClean="0"/>
              <a:t>Unlike DNP, IEC 870-5 has no transport layer. Each data link frame containing application data is a complete application message.</a:t>
            </a:r>
          </a:p>
          <a:p>
            <a:pPr marL="0" lvl="1"/>
            <a:endParaRPr lang="en-US" sz="2200" dirty="0" smtClean="0"/>
          </a:p>
          <a:p>
            <a:pPr marL="0" lvl="1"/>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0" lvl="1" algn="just"/>
            <a:r>
              <a:rPr lang="en-US" sz="2000" dirty="0" smtClean="0"/>
              <a:t>Also known as Utility Communication Architecture 1.0.</a:t>
            </a:r>
          </a:p>
          <a:p>
            <a:pPr marL="0" lvl="1" algn="just"/>
            <a:endParaRPr lang="en-US" sz="2000" dirty="0" smtClean="0"/>
          </a:p>
          <a:p>
            <a:pPr marL="0" lvl="1" algn="just"/>
            <a:r>
              <a:rPr lang="en-US" sz="2000" dirty="0" smtClean="0"/>
              <a:t>This protocol arose from the need for common communication across the utility enterprise.</a:t>
            </a:r>
          </a:p>
          <a:p>
            <a:pPr marL="0" lvl="1" algn="just"/>
            <a:endParaRPr lang="en-US" sz="2000" dirty="0" smtClean="0"/>
          </a:p>
          <a:p>
            <a:pPr marL="0" lvl="1" algn="just"/>
            <a:r>
              <a:rPr lang="en-US" sz="2000" dirty="0" smtClean="0"/>
              <a:t>The UCA 1.0 specification outlines a communication architecture based on existing international standards.</a:t>
            </a:r>
          </a:p>
          <a:p>
            <a:pPr marL="0" lvl="1" algn="just"/>
            <a:endParaRPr lang="en-US" sz="2000" dirty="0" smtClean="0"/>
          </a:p>
          <a:p>
            <a:pPr marL="0" lvl="1"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0" lvl="1" algn="just"/>
            <a:r>
              <a:rPr lang="en-US" dirty="0" smtClean="0"/>
              <a:t>Also called as inter-control center communications protocol or IEC 60870-6 Tele control Application Service Element 2 (TASE.2) protocol.</a:t>
            </a:r>
          </a:p>
          <a:p>
            <a:pPr marL="0" lvl="1" algn="just"/>
            <a:endParaRPr lang="en-US" dirty="0" smtClean="0"/>
          </a:p>
          <a:p>
            <a:pPr marL="0" lvl="1" algn="just"/>
            <a:r>
              <a:rPr lang="en-US" dirty="0" smtClean="0"/>
              <a:t>Developed by IEC TC57 WG07 for data exchange over Wide Area Networks (WANs) between a utility control center and other control centers, other utilities, power plants and substations.</a:t>
            </a:r>
          </a:p>
          <a:p>
            <a:pPr marL="0" lvl="1" algn="just"/>
            <a:endParaRPr lang="en-US" dirty="0" smtClean="0"/>
          </a:p>
          <a:p>
            <a:pPr marL="0" lvl="1"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u="sng" dirty="0"/>
              <a:t>ARDIS (Advanced Radio Data Information Service)</a:t>
            </a:r>
          </a:p>
        </p:txBody>
      </p:sp>
      <p:sp>
        <p:nvSpPr>
          <p:cNvPr id="3" name="Content Placeholder 2"/>
          <p:cNvSpPr>
            <a:spLocks noGrp="1"/>
          </p:cNvSpPr>
          <p:nvPr>
            <p:ph idx="1"/>
          </p:nvPr>
        </p:nvSpPr>
        <p:spPr>
          <a:xfrm>
            <a:off x="457200" y="1447800"/>
            <a:ext cx="8229600" cy="4678363"/>
          </a:xfrm>
        </p:spPr>
        <p:txBody>
          <a:bodyPr>
            <a:normAutofit/>
          </a:bodyPr>
          <a:lstStyle/>
          <a:p>
            <a:pPr marL="0" lvl="1"/>
            <a:r>
              <a:rPr lang="en-US" sz="2200" dirty="0" smtClean="0"/>
              <a:t>Originally developed jointly by Motorola and IBM in early 1980’s.</a:t>
            </a:r>
          </a:p>
          <a:p>
            <a:pPr marL="0" lvl="1"/>
            <a:r>
              <a:rPr lang="en-US" sz="2200" dirty="0" smtClean="0"/>
              <a:t>ARDIS is optimized for short message applications that are relatively insensitive to the transmission delay.</a:t>
            </a:r>
          </a:p>
          <a:p>
            <a:pPr marL="0" lvl="1"/>
            <a:r>
              <a:rPr lang="en-US" sz="2200" dirty="0" smtClean="0"/>
              <a:t>ARDIS uses connection oriented protocols well suited for host/terminal applications.</a:t>
            </a:r>
          </a:p>
          <a:p>
            <a:pPr marL="0" lvl="1"/>
            <a:r>
              <a:rPr lang="en-US" sz="2200" dirty="0" smtClean="0"/>
              <a:t>As a radio based service, ARDIS can be expected to be immune to most of the Electromagnetic Compatibility (EMC) issues associated with substations.</a:t>
            </a:r>
          </a:p>
          <a:p>
            <a:pPr marL="0" lvl="1"/>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a:t>Plain Old Telephone Service (POTS)</a:t>
            </a:r>
          </a:p>
        </p:txBody>
      </p:sp>
      <p:sp>
        <p:nvSpPr>
          <p:cNvPr id="3" name="Content Placeholder 2"/>
          <p:cNvSpPr>
            <a:spLocks noGrp="1"/>
          </p:cNvSpPr>
          <p:nvPr>
            <p:ph idx="1"/>
          </p:nvPr>
        </p:nvSpPr>
        <p:spPr>
          <a:xfrm>
            <a:off x="457200" y="1447800"/>
            <a:ext cx="8229600" cy="4678363"/>
          </a:xfrm>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 modem is very straight forward and plenty of off-the shelf components are available giving users plenty of options.</a:t>
            </a:r>
          </a:p>
          <a:p>
            <a:r>
              <a:rPr lang="en-US" sz="2200" dirty="0" smtClean="0"/>
              <a:t> 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 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a:xfrm>
            <a:off x="457200" y="1447800"/>
            <a:ext cx="8229600" cy="4678363"/>
          </a:xfrm>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a:t>Private Microwave Radio</a:t>
            </a:r>
          </a:p>
        </p:txBody>
      </p:sp>
      <p:sp>
        <p:nvSpPr>
          <p:cNvPr id="3" name="Content Placeholder 2"/>
          <p:cNvSpPr>
            <a:spLocks noGrp="1"/>
          </p:cNvSpPr>
          <p:nvPr>
            <p:ph idx="1"/>
          </p:nvPr>
        </p:nvSpPr>
        <p:spPr>
          <a:xfrm>
            <a:off x="457200" y="1447800"/>
            <a:ext cx="8229600" cy="4678363"/>
          </a:xfrm>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MJ3z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pic>
        <p:nvPicPr>
          <p:cNvPr id="111618" name="Picture 2"/>
          <p:cNvPicPr>
            <a:picLocks noGrp="1" noChangeAspect="1" noChangeArrowheads="1"/>
          </p:cNvPicPr>
          <p:nvPr>
            <p:ph idx="1"/>
          </p:nvPr>
        </p:nvPicPr>
        <p:blipFill>
          <a:blip r:embed="rId2" cstate="print"/>
          <a:srcRect/>
          <a:stretch>
            <a:fillRect/>
          </a:stretch>
        </p:blipFill>
        <p:spPr bwMode="auto">
          <a:xfrm>
            <a:off x="533400" y="1143000"/>
            <a:ext cx="8229600" cy="2128345"/>
          </a:xfrm>
          <a:prstGeom prst="rect">
            <a:avLst/>
          </a:prstGeom>
          <a:noFill/>
          <a:ln w="9525">
            <a:noFill/>
            <a:miter lim="800000"/>
            <a:headEnd/>
            <a:tailEnd/>
          </a:ln>
        </p:spPr>
      </p:pic>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a:xfrm>
            <a:off x="457200" y="1371600"/>
            <a:ext cx="8229600" cy="4754563"/>
          </a:xfrm>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a:xfrm>
            <a:off x="457200" y="1524000"/>
            <a:ext cx="8229600" cy="4602163"/>
          </a:xfrm>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19200 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a:xfrm>
            <a:off x="457200" y="1447800"/>
            <a:ext cx="8229600" cy="4678363"/>
          </a:xfrm>
        </p:spPr>
        <p:txBody>
          <a:bodyPr>
            <a:normAutofit fontScale="92500" lnSpcReduction="1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a:xfrm>
            <a:off x="457200" y="1371600"/>
            <a:ext cx="8229600" cy="4754563"/>
          </a:xfrm>
        </p:spPr>
        <p:txBody>
          <a:bodyPr>
            <a:normAutofit/>
          </a:bodyPr>
          <a:lstStyle/>
          <a:p>
            <a:r>
              <a:rPr lang="en-US" sz="2000" dirty="0" smtClean="0"/>
              <a:t>Also known as text messaging uses forward and reverse control channels of cell phone systems to provide two-way communication for very short telemetry messages.</a:t>
            </a:r>
          </a:p>
          <a:p>
            <a:endParaRPr lang="en-US" sz="2000" dirty="0" smtClean="0"/>
          </a:p>
          <a:p>
            <a:r>
              <a:rPr lang="en-US" sz="2000" dirty="0" smtClean="0"/>
              <a:t>Well suited for control and status messaging from simple remote terminal units (RTUs).</a:t>
            </a:r>
          </a:p>
          <a:p>
            <a:endParaRPr lang="en-US" sz="2000" dirty="0" smtClean="0"/>
          </a:p>
          <a:p>
            <a:r>
              <a:rPr lang="en-US" sz="2000" dirty="0" smtClean="0"/>
              <a:t>Utility interface to the system is provided using internet , telephone and pager services.</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295626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r malicious misuse of computer based control facilities.</a:t>
            </a:r>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a:t>
            </a:r>
            <a:r>
              <a:rPr lang="en-US" dirty="0" err="1" smtClean="0"/>
              <a:t>doesnot</a:t>
            </a:r>
            <a:r>
              <a:rPr lang="en-US" dirty="0" smtClean="0"/>
              <a: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pic>
        <p:nvPicPr>
          <p:cNvPr id="1027" name="Picture 3"/>
          <p:cNvPicPr>
            <a:picLocks noChangeAspect="1" noChangeArrowheads="1"/>
          </p:cNvPicPr>
          <p:nvPr/>
        </p:nvPicPr>
        <p:blipFill>
          <a:blip r:embed="rId2" cstate="print"/>
          <a:srcRect/>
          <a:stretch>
            <a:fillRect/>
          </a:stretch>
        </p:blipFill>
        <p:spPr bwMode="auto">
          <a:xfrm>
            <a:off x="2362200" y="1143000"/>
            <a:ext cx="4295775" cy="1333500"/>
          </a:xfrm>
          <a:prstGeom prst="rect">
            <a:avLst/>
          </a:prstGeom>
          <a:noFill/>
          <a:ln w="9525">
            <a:noFill/>
            <a:miter lim="800000"/>
            <a:headEnd/>
            <a:tailEnd/>
          </a:ln>
        </p:spPr>
      </p:pic>
      <p:sp>
        <p:nvSpPr>
          <p:cNvPr id="7" name="TextBox 6"/>
          <p:cNvSpPr txBox="1"/>
          <p:nvPr/>
        </p:nvSpPr>
        <p:spPr>
          <a:xfrm>
            <a:off x="2667000" y="2667000"/>
            <a:ext cx="38100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 1.3: Basic Switching Substation</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dirty="0" smtClean="0"/>
              <a:t>Some examples are :</a:t>
            </a:r>
          </a:p>
          <a:p>
            <a:pPr lvl="1" algn="just"/>
            <a:r>
              <a:rPr lang="en-US" dirty="0" smtClean="0"/>
              <a:t>Relay Settings : They are often accessed by protection engineers to update and change the settings values. </a:t>
            </a:r>
          </a:p>
          <a:p>
            <a:pPr lvl="1" algn="just"/>
            <a:r>
              <a:rPr lang="en-US" dirty="0" smtClean="0"/>
              <a:t>Insecure communications media: The data messages that substation IEDs exchange with the outside world are often transmitted over media that are potentially open to eavesdropping or active intrusion.</a:t>
            </a:r>
          </a:p>
          <a:p>
            <a:pPr lvl="1" algn="just"/>
            <a:r>
              <a:rPr lang="en-US" dirty="0" smtClean="0"/>
              <a:t>Open Protocols: The communication protocols most frequently used in substations are very well known.</a:t>
            </a:r>
          </a:p>
          <a:p>
            <a:pPr lvl="1" algn="just"/>
            <a:r>
              <a:rPr lang="en-US"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rmAutofit fontScale="62500" lnSpcReduction="20000"/>
          </a:bodyPr>
          <a:lstStyle/>
          <a:p>
            <a:pPr algn="just"/>
            <a:r>
              <a:rPr lang="en-US" dirty="0">
                <a:cs typeface="Times New Roman" pitchFamily="18" charset="0"/>
              </a:rPr>
              <a:t>Main purpose is to step down the voltage from transmission levels to levels appropriate for local distribution. </a:t>
            </a:r>
          </a:p>
          <a:p>
            <a:pPr algn="just"/>
            <a:endParaRPr lang="en-US" dirty="0">
              <a:cs typeface="Times New Roman" pitchFamily="18" charset="0"/>
            </a:endParaRPr>
          </a:p>
          <a:p>
            <a:pPr algn="just"/>
            <a:r>
              <a:rPr lang="en-US" dirty="0">
                <a:cs typeface="Times New Roman" pitchFamily="18" charset="0"/>
              </a:rPr>
              <a:t>May also isolate faults and/or regulate voltage.</a:t>
            </a:r>
          </a:p>
          <a:p>
            <a:pPr algn="just"/>
            <a:endParaRPr lang="en-US" dirty="0">
              <a:cs typeface="Times New Roman" pitchFamily="18" charset="0"/>
            </a:endParaRPr>
          </a:p>
          <a:p>
            <a:pPr algn="just"/>
            <a:r>
              <a:rPr lang="en-US" dirty="0">
                <a:cs typeface="Times New Roman" pitchFamily="18" charset="0"/>
              </a:rPr>
              <a:t>Usually characterized by voltages up to 230 kV on the primary side and 12.5Y/7.2 kV, 13.2Y/7.6 kV, 13.8Y/8.0 kV, 24.9Y/14.4 kV, or 34.5Y/19.9 kV on the secondary side</a:t>
            </a:r>
            <a:r>
              <a:rPr lang="en-US" dirty="0" smtClean="0">
                <a:cs typeface="Times New Roman" pitchFamily="18" charset="0"/>
              </a:rPr>
              <a:t>.</a:t>
            </a:r>
          </a:p>
          <a:p>
            <a:pPr algn="just"/>
            <a:endParaRPr lang="en-US" dirty="0" smtClean="0">
              <a:cs typeface="Times New Roman" pitchFamily="18" charset="0"/>
            </a:endParaRPr>
          </a:p>
          <a:p>
            <a:pPr algn="just"/>
            <a:r>
              <a:rPr lang="en-US" dirty="0">
                <a:cs typeface="Times New Roman" pitchFamily="18" charset="0"/>
              </a:rPr>
              <a:t>The power transformers commonly used in this application are two-winding type and may be single-phase or three-phase units.</a:t>
            </a: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12779</TotalTime>
  <Words>5529</Words>
  <Application>Microsoft Office PowerPoint</Application>
  <PresentationFormat>On-screen Show (4:3)</PresentationFormat>
  <Paragraphs>613</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Substation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configurations[6]</vt:lpstr>
      <vt:lpstr>Multi-Level Substation</vt:lpstr>
      <vt:lpstr>Multi-Level Substation Example</vt:lpstr>
      <vt:lpstr>Distribution Substation Devices</vt:lpstr>
      <vt:lpstr>Distribution Substation Devices</vt:lpstr>
      <vt:lpstr>Distribution Substation Devices</vt:lpstr>
      <vt:lpstr>Distribution Substation Devices</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 [1]</vt:lpstr>
      <vt:lpstr>SA Technical Issues Contd..</vt:lpstr>
      <vt:lpstr>SA Technical Issues Contd..</vt:lpstr>
      <vt:lpstr>SA Technical Issues (Contd..)</vt:lpstr>
      <vt:lpstr>SA Technical Issues (Contd..)</vt:lpstr>
      <vt:lpstr>SA Technical Issues (Contd..)</vt:lpstr>
      <vt:lpstr>Part 3: Evolution of Substation Automation</vt:lpstr>
      <vt:lpstr>Substation Communication</vt:lpstr>
      <vt:lpstr>Components of SCADA system</vt:lpstr>
      <vt:lpstr>SCADA Communication Protocols</vt:lpstr>
      <vt:lpstr>DNP3</vt:lpstr>
      <vt:lpstr>IEC 870-5</vt:lpstr>
      <vt:lpstr>UCA 1.0</vt:lpstr>
      <vt:lpstr>ICCP</vt:lpstr>
      <vt:lpstr>UCA 2.0</vt:lpstr>
      <vt:lpstr>UCA and IEC 61850</vt:lpstr>
      <vt:lpstr>IEC 61850</vt:lpstr>
      <vt:lpstr>Data Communications using 61850</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Schneider, Kevin</dc:creator>
  <cp:lastModifiedBy>Staff</cp:lastModifiedBy>
  <cp:revision>659</cp:revision>
  <dcterms:created xsi:type="dcterms:W3CDTF">2006-08-16T00:00:00Z</dcterms:created>
  <dcterms:modified xsi:type="dcterms:W3CDTF">2011-11-22T20:04:51Z</dcterms:modified>
</cp:coreProperties>
</file>